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13" r:id="rId3"/>
    <p:sldId id="284" r:id="rId4"/>
    <p:sldId id="307" r:id="rId5"/>
    <p:sldId id="310" r:id="rId6"/>
    <p:sldId id="311" r:id="rId7"/>
    <p:sldId id="298" r:id="rId8"/>
    <p:sldId id="312" r:id="rId9"/>
    <p:sldId id="305" r:id="rId10"/>
    <p:sldId id="308" r:id="rId11"/>
    <p:sldId id="304" r:id="rId12"/>
    <p:sldId id="306" r:id="rId13"/>
    <p:sldId id="309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35" autoAdjust="0"/>
    <p:restoredTop sz="92397" autoAdjust="0"/>
  </p:normalViewPr>
  <p:slideViewPr>
    <p:cSldViewPr snapToGrid="0" snapToObjects="1">
      <p:cViewPr>
        <p:scale>
          <a:sx n="114" d="100"/>
          <a:sy n="114" d="100"/>
        </p:scale>
        <p:origin x="-88" y="5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77718-1A32-4242-BC9B-D007D3E31578}" type="datetimeFigureOut">
              <a:rPr lang="en-US" smtClean="0"/>
              <a:t>5/17/17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6E71D-BB06-EC45-9693-6AA52DD8E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133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F3FDE-C5A4-F544-ABA2-DB682192F583}" type="datetimeFigureOut">
              <a:rPr lang="en-US" smtClean="0"/>
              <a:t>5/17/17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BD064-4C75-2F41-9F26-9780CC822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71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Overall structure of the talk is:</a:t>
            </a:r>
          </a:p>
          <a:p>
            <a:endParaRPr lang="en-US" dirty="0" smtClean="0"/>
          </a:p>
          <a:p>
            <a:r>
              <a:rPr lang="en-US" dirty="0" smtClean="0"/>
              <a:t>Statement of the problem,</a:t>
            </a:r>
            <a:r>
              <a:rPr lang="en-US" baseline="0" dirty="0" smtClean="0"/>
              <a:t> the evolution of line ratios, implications for </a:t>
            </a:r>
            <a:r>
              <a:rPr lang="en-US" baseline="0" dirty="0" err="1" smtClean="0"/>
              <a:t>metallicity</a:t>
            </a:r>
            <a:r>
              <a:rPr lang="en-US" baseline="0" dirty="0" smtClean="0"/>
              <a:t> measurement etc.</a:t>
            </a:r>
          </a:p>
          <a:p>
            <a:r>
              <a:rPr lang="en-US" baseline="0" dirty="0" smtClean="0"/>
              <a:t>Some history: proposed solutions, their shortcomings</a:t>
            </a:r>
          </a:p>
          <a:p>
            <a:r>
              <a:rPr lang="en-US" baseline="0" dirty="0" smtClean="0"/>
              <a:t>The idea: use local galaxies from SDSS</a:t>
            </a:r>
          </a:p>
          <a:p>
            <a:r>
              <a:rPr lang="en-US" baseline="0" dirty="0" smtClean="0"/>
              <a:t>Show the empirical correlations</a:t>
            </a:r>
          </a:p>
          <a:p>
            <a:r>
              <a:rPr lang="en-US" baseline="0" dirty="0" smtClean="0"/>
              <a:t>Physical interpretation, just MZ evolution + N/O-M*. Locally, it’s the FMR+N/O-M*</a:t>
            </a:r>
          </a:p>
          <a:p>
            <a:r>
              <a:rPr lang="en-US" baseline="0" dirty="0" smtClean="0"/>
              <a:t>A diversion to nitrogen and its origin</a:t>
            </a:r>
          </a:p>
          <a:p>
            <a:r>
              <a:rPr lang="en-US" baseline="0" dirty="0" smtClean="0"/>
              <a:t>Implications of results</a:t>
            </a:r>
          </a:p>
          <a:p>
            <a:r>
              <a:rPr lang="en-US" baseline="0" dirty="0" smtClean="0"/>
              <a:t>Open questions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BD064-4C75-2F41-9F26-9780CC8226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49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BD064-4C75-2F41-9F26-9780CC8226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6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BD064-4C75-2F41-9F26-9780CC8226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28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E659-2174-B54D-93F2-DC83831F4C2C}" type="datetime1">
              <a:rPr lang="en-US" smtClean="0"/>
              <a:t>5/18/17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Caltech Astronomy Tea Talk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B529-C66A-1844-B3F2-A56BF9D23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60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4C8F-16E5-8442-A00D-80F6E7B0EF3B}" type="datetime1">
              <a:rPr lang="en-US" smtClean="0"/>
              <a:t>5/18/17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Caltech Astronomy Tea Talk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B529-C66A-1844-B3F2-A56BF9D23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74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AE266-7214-E641-ADD2-9F9905E29CB7}" type="datetime1">
              <a:rPr lang="en-US" smtClean="0"/>
              <a:t>5/18/17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Caltech Astronomy Tea Talk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B529-C66A-1844-B3F2-A56BF9D23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1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073"/>
            <a:ext cx="8229600" cy="87845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BD0F2-BCC9-2B42-B9A0-894EB5B0BA4A}" type="datetime1">
              <a:rPr lang="en-US" smtClean="0"/>
              <a:t>5/18/17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Caltech Astronomy Tea Talk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B529-C66A-1844-B3F2-A56BF9D238DE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867407"/>
            <a:ext cx="8229600" cy="0"/>
          </a:xfrm>
          <a:prstGeom prst="line">
            <a:avLst/>
          </a:prstGeom>
          <a:ln w="317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426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445-9E60-0243-9AB8-747DF6B540E8}" type="datetime1">
              <a:rPr lang="en-US" smtClean="0"/>
              <a:t>5/18/17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Caltech Astronomy Tea Talk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B529-C66A-1844-B3F2-A56BF9D23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21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2BBE-2611-9943-91EE-0D22CA85D091}" type="datetime1">
              <a:rPr lang="en-US" smtClean="0"/>
              <a:t>5/18/17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Caltech Astronomy Tea Talk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B529-C66A-1844-B3F2-A56BF9D23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8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26C5A-ADFD-8D49-A70F-13BE2AB538A5}" type="datetime1">
              <a:rPr lang="en-US" smtClean="0"/>
              <a:t>5/18/17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Caltech Astronomy Tea Talk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B529-C66A-1844-B3F2-A56BF9D23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7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D8AE-FF4E-5843-A056-CFE2322127FF}" type="datetime1">
              <a:rPr lang="en-US" smtClean="0"/>
              <a:t>5/18/17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Caltech Astronomy Tea Talk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B529-C66A-1844-B3F2-A56BF9D23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64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C5CB4-0191-3F4E-9EAA-FC7D417398E7}" type="datetime1">
              <a:rPr lang="en-US" smtClean="0"/>
              <a:t>5/18/17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Caltech Astronomy Tea Talk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B529-C66A-1844-B3F2-A56BF9D23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65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E825-A394-5C48-AABD-3D70816B158C}" type="datetime1">
              <a:rPr lang="en-US" smtClean="0"/>
              <a:t>5/18/17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Caltech Astronomy Tea Talk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B529-C66A-1844-B3F2-A56BF9D23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171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8EAC-DDDF-4A43-A658-A2A47E200A9C}" type="datetime1">
              <a:rPr lang="en-US" smtClean="0"/>
              <a:t>5/18/17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Caltech Astronomy Tea Talk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B529-C66A-1844-B3F2-A56BF9D23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13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4053"/>
            <a:ext cx="8229600" cy="878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A0E87-9C42-2641-B664-C03EB97F4A9C}" type="datetime1">
              <a:rPr lang="en-US" smtClean="0"/>
              <a:t>5/18/17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Caltech Astronomy Tea Talk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0B529-C66A-1844-B3F2-A56BF9D23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40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50000"/>
        <a:buFont typeface="Wingdings" charset="2"/>
        <a:buChar char="u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rxiv.org/abs/1704.06665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458" y="2144534"/>
            <a:ext cx="7523084" cy="1470025"/>
          </a:xfrm>
        </p:spPr>
        <p:txBody>
          <a:bodyPr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200" dirty="0" smtClean="0">
                <a:latin typeface="+mn-lt"/>
              </a:rPr>
              <a:t>The Complete Calibration of the Color-Redshift Relation (C3R2) Survey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0744" y="3422701"/>
            <a:ext cx="7242513" cy="196901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</a:pPr>
            <a:r>
              <a:rPr lang="en-US" sz="2800" dirty="0" smtClean="0"/>
              <a:t>Dan Masters (IPAC/Caltech)</a:t>
            </a:r>
          </a:p>
          <a:p>
            <a:pPr>
              <a:spcBef>
                <a:spcPts val="0"/>
              </a:spcBef>
            </a:pP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n-US" sz="2600" dirty="0" smtClean="0"/>
              <a:t>+Dan Stern, Peter </a:t>
            </a:r>
            <a:r>
              <a:rPr lang="en-US" sz="2600" dirty="0" err="1" smtClean="0"/>
              <a:t>Capak</a:t>
            </a:r>
            <a:r>
              <a:rPr lang="en-US" sz="2600" dirty="0" smtClean="0"/>
              <a:t>, Judy Cohen, Jason Rhodes, </a:t>
            </a:r>
            <a:r>
              <a:rPr lang="en-US" sz="2600" dirty="0" err="1" smtClean="0"/>
              <a:t>Bahram</a:t>
            </a:r>
            <a:r>
              <a:rPr lang="en-US" sz="2600" dirty="0" smtClean="0"/>
              <a:t> </a:t>
            </a:r>
            <a:r>
              <a:rPr lang="en-US" sz="2600" dirty="0" err="1" smtClean="0"/>
              <a:t>Mobasher</a:t>
            </a:r>
            <a:r>
              <a:rPr lang="en-US" sz="2600" dirty="0" smtClean="0"/>
              <a:t>, Dave Sanders, </a:t>
            </a:r>
            <a:r>
              <a:rPr lang="en-US" sz="2600" dirty="0" err="1" smtClean="0"/>
              <a:t>Stephane</a:t>
            </a:r>
            <a:r>
              <a:rPr lang="en-US" sz="2600" dirty="0" smtClean="0"/>
              <a:t> </a:t>
            </a:r>
            <a:r>
              <a:rPr lang="en-US" sz="2600" dirty="0" err="1" smtClean="0"/>
              <a:t>Paltani</a:t>
            </a:r>
            <a:r>
              <a:rPr lang="en-US" sz="2600" dirty="0" smtClean="0"/>
              <a:t>, Francisco </a:t>
            </a:r>
            <a:r>
              <a:rPr lang="en-US" sz="2600" dirty="0" err="1" smtClean="0"/>
              <a:t>Castander</a:t>
            </a:r>
            <a:r>
              <a:rPr lang="en-US" sz="2600" dirty="0" smtClean="0"/>
              <a:t>, Audrey </a:t>
            </a:r>
            <a:r>
              <a:rPr lang="en-US" sz="2600" dirty="0" err="1" smtClean="0"/>
              <a:t>Galametz</a:t>
            </a:r>
            <a:r>
              <a:rPr lang="en-US" sz="2600" dirty="0" smtClean="0"/>
              <a:t>, Euclid photo-z team</a:t>
            </a:r>
            <a:endParaRPr lang="en-US" sz="2600" dirty="0"/>
          </a:p>
          <a:p>
            <a:pPr>
              <a:spcBef>
                <a:spcPts val="0"/>
              </a:spcBef>
            </a:pPr>
            <a:endParaRPr lang="en-US" sz="2600" dirty="0"/>
          </a:p>
          <a:p>
            <a:pPr>
              <a:spcBef>
                <a:spcPts val="0"/>
              </a:spcBef>
            </a:pPr>
            <a:r>
              <a:rPr lang="en-US" sz="2600" dirty="0" smtClean="0"/>
              <a:t>Sendai Photo-z Meeting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May </a:t>
            </a:r>
            <a:r>
              <a:rPr lang="en-US" sz="2400" dirty="0" smtClean="0"/>
              <a:t>19, </a:t>
            </a:r>
            <a:r>
              <a:rPr lang="en-US" sz="2400" dirty="0" smtClean="0"/>
              <a:t>2017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B529-C66A-1844-B3F2-A56BF9D238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65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spectra from DR1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B529-C66A-1844-B3F2-A56BF9D238DE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398" y="951532"/>
            <a:ext cx="4433402" cy="5652468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1" y="1155700"/>
            <a:ext cx="3796198" cy="5200650"/>
          </a:xfrm>
        </p:spPr>
        <p:txBody>
          <a:bodyPr>
            <a:normAutofit/>
          </a:bodyPr>
          <a:lstStyle/>
          <a:p>
            <a:pPr marL="0" lvl="1" indent="0">
              <a:buSzPct val="50000"/>
              <a:buNone/>
            </a:pPr>
            <a:r>
              <a:rPr lang="en-US" dirty="0" smtClean="0"/>
              <a:t>Lots of data, lots of </a:t>
            </a:r>
            <a:r>
              <a:rPr lang="en-US" dirty="0" err="1" smtClean="0"/>
              <a:t>redshifting</a:t>
            </a:r>
            <a:endParaRPr lang="en-US" dirty="0" smtClean="0"/>
          </a:p>
          <a:p>
            <a:pPr marL="0" lvl="1" indent="0">
              <a:buSzPct val="50000"/>
              <a:buNone/>
            </a:pPr>
            <a:endParaRPr lang="en-US" sz="2000" dirty="0"/>
          </a:p>
          <a:p>
            <a:pPr marL="0" lvl="1" indent="0">
              <a:buSzPct val="50000"/>
              <a:buNone/>
            </a:pPr>
            <a:r>
              <a:rPr lang="en-US" dirty="0" smtClean="0"/>
              <a:t>Spectra</a:t>
            </a:r>
            <a:r>
              <a:rPr lang="en-US" dirty="0"/>
              <a:t> </a:t>
            </a:r>
            <a:r>
              <a:rPr lang="en-US" dirty="0" smtClean="0"/>
              <a:t>examined by two independent reviewers, conflicts reconciled with the help of a third</a:t>
            </a:r>
          </a:p>
          <a:p>
            <a:pPr marL="0" lvl="1" indent="0">
              <a:buSzPct val="50000"/>
              <a:buNone/>
            </a:pPr>
            <a:endParaRPr lang="en-US" dirty="0"/>
          </a:p>
          <a:p>
            <a:pPr marL="0" lvl="1" indent="0">
              <a:buSzPct val="50000"/>
              <a:buNone/>
            </a:pPr>
            <a:r>
              <a:rPr lang="en-US" dirty="0" smtClean="0"/>
              <a:t>Quality flags and failure codes assigned</a:t>
            </a:r>
            <a:endParaRPr lang="en-US" dirty="0"/>
          </a:p>
          <a:p>
            <a:pPr marL="57150" indent="0">
              <a:spcBef>
                <a:spcPts val="1224"/>
              </a:spcBef>
              <a:buNone/>
            </a:pPr>
            <a:endParaRPr lang="en-US" sz="3000" dirty="0" smtClean="0">
              <a:solidFill>
                <a:srgbClr val="000000"/>
              </a:solidFill>
              <a:cs typeface="Symbol" charset="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837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Photo-z results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B529-C66A-1844-B3F2-A56BF9D238DE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 descr="fig8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1562100"/>
            <a:ext cx="4208844" cy="349814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287004" y="1562100"/>
            <a:ext cx="4641096" cy="3602956"/>
            <a:chOff x="4287004" y="1562100"/>
            <a:chExt cx="4641096" cy="3602956"/>
          </a:xfrm>
        </p:grpSpPr>
        <p:pic>
          <p:nvPicPr>
            <p:cNvPr id="6" name="Picture 5" descr="fig9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7004" y="1562100"/>
              <a:ext cx="4641096" cy="3602956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 flipV="1">
              <a:off x="6794499" y="1735668"/>
              <a:ext cx="0" cy="2777067"/>
            </a:xfrm>
            <a:prstGeom prst="line">
              <a:avLst/>
            </a:prstGeom>
            <a:ln>
              <a:solidFill>
                <a:srgbClr val="008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742951" y="5165056"/>
            <a:ext cx="76580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Using Q=4 redshifts from DR1, and photo-z’s directly from the SOM (using the median of 30-band in each cell of color space)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Bias ~0.1% </a:t>
            </a:r>
            <a:r>
              <a:rPr lang="en-US" dirty="0" smtClean="0">
                <a:sym typeface="Wingdings"/>
              </a:rPr>
              <a:t> within requirement, but preliminary. Interesting to achieve this with just (30-band) photo-z’s calibrating the </a:t>
            </a:r>
            <a:r>
              <a:rPr lang="en-US" dirty="0" smtClean="0">
                <a:sym typeface="Wingdings"/>
              </a:rPr>
              <a:t>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438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521200" y="1027732"/>
            <a:ext cx="3376429" cy="4839666"/>
            <a:chOff x="4521200" y="1027732"/>
            <a:chExt cx="3376429" cy="4839666"/>
          </a:xfrm>
        </p:grpSpPr>
        <p:pic>
          <p:nvPicPr>
            <p:cNvPr id="7" name="Picture 6" descr="fig11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1200" y="1422399"/>
              <a:ext cx="3376429" cy="444499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448300" y="1027732"/>
              <a:ext cx="15828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Post-C3R2 DR1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517136" y="1027732"/>
            <a:ext cx="3376429" cy="4839666"/>
            <a:chOff x="2828922" y="1027732"/>
            <a:chExt cx="3376429" cy="4839666"/>
          </a:xfrm>
        </p:grpSpPr>
        <p:pic>
          <p:nvPicPr>
            <p:cNvPr id="3" name="Picture 2" descr="fig9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8922" y="1422399"/>
              <a:ext cx="3376429" cy="444499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835400" y="1027732"/>
              <a:ext cx="14888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Pre-C3R2 DR1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coverage progress in DR1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B529-C66A-1844-B3F2-A56BF9D238DE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 descr="fig10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70" y="1422399"/>
            <a:ext cx="3376430" cy="44449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78000" y="1027732"/>
            <a:ext cx="2220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C3R2 DR1 in COSMOS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502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Performace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1185"/>
            <a:ext cx="8229600" cy="532881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Performance of photo-z’s on the SOM suggests </a:t>
            </a:r>
            <a:r>
              <a:rPr lang="en-US" dirty="0" smtClean="0"/>
              <a:t>calibrating </a:t>
            </a:r>
            <a:r>
              <a:rPr lang="en-US" dirty="0" smtClean="0"/>
              <a:t>P(</a:t>
            </a:r>
            <a:r>
              <a:rPr lang="en-US" dirty="0" err="1" smtClean="0"/>
              <a:t>z|C</a:t>
            </a:r>
            <a:r>
              <a:rPr lang="en-US" dirty="0" smtClean="0"/>
              <a:t>) using </a:t>
            </a:r>
            <a:r>
              <a:rPr lang="en-US" dirty="0" smtClean="0"/>
              <a:t>high</a:t>
            </a:r>
            <a:r>
              <a:rPr lang="en-US" dirty="0" smtClean="0"/>
              <a:t>-quality photo-</a:t>
            </a:r>
            <a:r>
              <a:rPr lang="en-US" dirty="0" smtClean="0"/>
              <a:t>z’s from overlapping deep fields + spectra</a:t>
            </a:r>
          </a:p>
          <a:p>
            <a:pPr lvl="1"/>
            <a:r>
              <a:rPr lang="en-US" dirty="0" smtClean="0"/>
              <a:t>Hybrid calibration with spec-z + high-quality photo-z’s likely approaching “optimal” calibration </a:t>
            </a:r>
            <a:r>
              <a:rPr lang="en-US" dirty="0"/>
              <a:t>of P(</a:t>
            </a:r>
            <a:r>
              <a:rPr lang="en-US" dirty="0" err="1"/>
              <a:t>z|C</a:t>
            </a:r>
            <a:r>
              <a:rPr lang="en-US" dirty="0"/>
              <a:t>) </a:t>
            </a:r>
            <a:endParaRPr lang="en-US" dirty="0" smtClean="0"/>
          </a:p>
          <a:p>
            <a:r>
              <a:rPr lang="en-US" dirty="0" smtClean="0"/>
              <a:t>Issues: </a:t>
            </a:r>
          </a:p>
          <a:p>
            <a:pPr lvl="1"/>
            <a:r>
              <a:rPr lang="en-US" dirty="0" smtClean="0"/>
              <a:t>Missed redshifts</a:t>
            </a:r>
          </a:p>
          <a:p>
            <a:pPr lvl="1"/>
            <a:r>
              <a:rPr lang="en-US" dirty="0" smtClean="0"/>
              <a:t>How to rescale for cosmic variance</a:t>
            </a:r>
            <a:endParaRPr lang="en-US" dirty="0"/>
          </a:p>
          <a:p>
            <a:pPr lvl="1"/>
            <a:r>
              <a:rPr lang="en-US" dirty="0" smtClean="0"/>
              <a:t>How to convince ourselves we have “enough” redshifts?</a:t>
            </a:r>
          </a:p>
          <a:p>
            <a:pPr lvl="1"/>
            <a:r>
              <a:rPr lang="en-US" dirty="0" smtClean="0"/>
              <a:t>Compare solution with cross-correlation?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B529-C66A-1844-B3F2-A56BF9D238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92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583"/>
            <a:ext cx="8229600" cy="878459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15" y="1171315"/>
            <a:ext cx="8327285" cy="5185035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200" dirty="0" smtClean="0"/>
              <a:t>Progress being made in mapping the color-redshift relation to Euclid depth </a:t>
            </a:r>
          </a:p>
          <a:p>
            <a:pPr>
              <a:spcAft>
                <a:spcPts val="1200"/>
              </a:spcAft>
            </a:pPr>
            <a:r>
              <a:rPr lang="en-US" sz="2200" dirty="0" smtClean="0"/>
              <a:t>Highly </a:t>
            </a:r>
            <a:r>
              <a:rPr lang="en-US" sz="2200" dirty="0"/>
              <a:t>accurate photo-z’s based on SOM method (</a:t>
            </a:r>
            <a:r>
              <a:rPr lang="en-US" sz="2200" dirty="0" smtClean="0"/>
              <a:t>using </a:t>
            </a:r>
            <a:r>
              <a:rPr lang="en-US" sz="2200" dirty="0" smtClean="0"/>
              <a:t>only 30</a:t>
            </a:r>
            <a:r>
              <a:rPr lang="en-US" sz="2200" dirty="0"/>
              <a:t>-band COSMOS photo-z’s to define the P(</a:t>
            </a:r>
            <a:r>
              <a:rPr lang="en-US" sz="2200" dirty="0" err="1"/>
              <a:t>z|C</a:t>
            </a:r>
            <a:r>
              <a:rPr lang="en-US" sz="2200" dirty="0"/>
              <a:t>) relation) </a:t>
            </a:r>
            <a:endParaRPr lang="en-US" sz="2200" dirty="0" smtClean="0"/>
          </a:p>
          <a:p>
            <a:pPr>
              <a:spcAft>
                <a:spcPts val="1200"/>
              </a:spcAft>
            </a:pPr>
            <a:r>
              <a:rPr lang="en-US" sz="2200" dirty="0" smtClean="0"/>
              <a:t>Relevant </a:t>
            </a:r>
            <a:r>
              <a:rPr lang="en-US" sz="2200" dirty="0"/>
              <a:t>quantity is fraction of calibrated </a:t>
            </a:r>
            <a:r>
              <a:rPr lang="en-US" sz="2200" dirty="0" smtClean="0"/>
              <a:t>galaxies, rather than fraction calibrated cells</a:t>
            </a:r>
            <a:endParaRPr lang="en-US" sz="2200" dirty="0"/>
          </a:p>
          <a:p>
            <a:pPr>
              <a:spcAft>
                <a:spcPts val="1200"/>
              </a:spcAft>
            </a:pPr>
            <a:r>
              <a:rPr lang="en-US" sz="2200" dirty="0"/>
              <a:t>~80% of galaxies </a:t>
            </a:r>
            <a:r>
              <a:rPr lang="en-US" sz="2200" dirty="0" smtClean="0"/>
              <a:t>now in calibrated cells</a:t>
            </a:r>
          </a:p>
          <a:p>
            <a:pPr>
              <a:spcAft>
                <a:spcPts val="1200"/>
              </a:spcAft>
            </a:pPr>
            <a:r>
              <a:rPr lang="en-US" sz="2200" dirty="0" smtClean="0"/>
              <a:t>Next </a:t>
            </a:r>
            <a:r>
              <a:rPr lang="en-US" sz="2200" dirty="0"/>
              <a:t>up: </a:t>
            </a:r>
            <a:r>
              <a:rPr lang="en-US" sz="2200" dirty="0" smtClean="0"/>
              <a:t>DR2 (~2500 new redshifts), </a:t>
            </a:r>
            <a:r>
              <a:rPr lang="en-US" sz="2200" dirty="0"/>
              <a:t>extensive tests of the method using existing </a:t>
            </a:r>
            <a:r>
              <a:rPr lang="en-US" sz="2200" dirty="0" smtClean="0"/>
              <a:t>spectroscopy and </a:t>
            </a:r>
            <a:r>
              <a:rPr lang="en-US" sz="2200" dirty="0" smtClean="0"/>
              <a:t>simulations</a:t>
            </a:r>
          </a:p>
          <a:p>
            <a:pPr>
              <a:spcAft>
                <a:spcPts val="1200"/>
              </a:spcAft>
            </a:pPr>
            <a:r>
              <a:rPr lang="en-US" sz="2200" dirty="0" smtClean="0"/>
              <a:t>Need to devise tests to convince ourselves and others that the method works</a:t>
            </a:r>
            <a:endParaRPr 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B529-C66A-1844-B3F2-A56BF9D238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66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High-level motivation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B529-C66A-1844-B3F2-A56BF9D238DE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247" y="1127448"/>
            <a:ext cx="5636881" cy="14915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69808" y="2626655"/>
            <a:ext cx="680438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SzPct val="50000"/>
              <a:buFont typeface="Wingdings" charset="2"/>
              <a:buChar char="u"/>
            </a:pPr>
            <a:r>
              <a:rPr lang="en-US" sz="2400" dirty="0" smtClean="0"/>
              <a:t>Want to constrain the true relation of redshift to color, p(</a:t>
            </a:r>
            <a:r>
              <a:rPr lang="en-US" sz="2400" dirty="0" err="1" smtClean="0"/>
              <a:t>z|C</a:t>
            </a:r>
            <a:r>
              <a:rPr lang="en-US" sz="2400" dirty="0" smtClean="0"/>
              <a:t>), with spectroscopy, cluster-z, overlapping deep multiband data, etc.</a:t>
            </a:r>
          </a:p>
          <a:p>
            <a:pPr marL="342900" lvl="1" indent="-342900">
              <a:buSzPct val="50000"/>
              <a:buFont typeface="Wingdings" charset="2"/>
              <a:buChar char="u"/>
            </a:pPr>
            <a:endParaRPr lang="en-US" sz="2400" dirty="0" smtClean="0"/>
          </a:p>
          <a:p>
            <a:pPr marL="342900" lvl="1" indent="-342900">
              <a:buSzPct val="50000"/>
              <a:buFont typeface="Wingdings" charset="2"/>
              <a:buChar char="u"/>
            </a:pPr>
            <a:r>
              <a:rPr lang="en-US" sz="2400" dirty="0" smtClean="0"/>
              <a:t>The term p(C|M) implicitly depends on the  density of sources in color space, </a:t>
            </a:r>
            <a:r>
              <a:rPr lang="en-US" sz="2400" dirty="0" smtClean="0">
                <a:latin typeface="Symbol" charset="2"/>
                <a:cs typeface="Symbol" charset="2"/>
              </a:rPr>
              <a:t>r</a:t>
            </a:r>
            <a:r>
              <a:rPr lang="en-US" sz="2400" dirty="0" smtClean="0">
                <a:cs typeface="Symbol" charset="2"/>
              </a:rPr>
              <a:t>(C)</a:t>
            </a:r>
          </a:p>
          <a:p>
            <a:pPr marL="0" lvl="1">
              <a:buSzPct val="50000"/>
            </a:pPr>
            <a:endParaRPr lang="en-US" sz="2400" dirty="0" smtClean="0">
              <a:cs typeface="Symbol" charset="2"/>
            </a:endParaRPr>
          </a:p>
          <a:p>
            <a:pPr marL="342900" lvl="1" indent="-342900">
              <a:buSzPct val="50000"/>
              <a:buFont typeface="Wingdings" charset="2"/>
              <a:buChar char="u"/>
            </a:pPr>
            <a:r>
              <a:rPr lang="en-US" sz="2400" dirty="0">
                <a:cs typeface="Symbol" charset="2"/>
              </a:rPr>
              <a:t>We want constraints on </a:t>
            </a:r>
            <a:r>
              <a:rPr lang="en-US" sz="2400" dirty="0"/>
              <a:t>p(</a:t>
            </a:r>
            <a:r>
              <a:rPr lang="en-US" sz="2400" dirty="0" err="1"/>
              <a:t>z|C</a:t>
            </a:r>
            <a:r>
              <a:rPr lang="en-US" sz="2400" dirty="0"/>
              <a:t>) spanning all regions of color space where </a:t>
            </a:r>
            <a:r>
              <a:rPr lang="en-US" sz="2400" dirty="0">
                <a:latin typeface="Symbol" charset="2"/>
                <a:cs typeface="Symbol" charset="2"/>
              </a:rPr>
              <a:t>r</a:t>
            </a:r>
            <a:r>
              <a:rPr lang="en-US" sz="2400" dirty="0">
                <a:cs typeface="Symbol" charset="2"/>
              </a:rPr>
              <a:t>(C)</a:t>
            </a:r>
            <a:r>
              <a:rPr lang="en-US" sz="2400" dirty="0">
                <a:latin typeface="Symbol" charset="2"/>
                <a:cs typeface="Symbol" charset="2"/>
              </a:rPr>
              <a:t> </a:t>
            </a:r>
            <a:r>
              <a:rPr lang="en-US" sz="2400" dirty="0">
                <a:cs typeface="Symbol" charset="2"/>
              </a:rPr>
              <a:t>is non-</a:t>
            </a:r>
            <a:r>
              <a:rPr lang="en-US" sz="2400" dirty="0" smtClean="0">
                <a:cs typeface="Symbol" charset="2"/>
              </a:rPr>
              <a:t>negligible</a:t>
            </a:r>
          </a:p>
        </p:txBody>
      </p:sp>
    </p:spTree>
    <p:extLst>
      <p:ext uri="{BB962C8B-B14F-4D97-AF65-F5344CB8AC3E}">
        <p14:creationId xmlns:p14="http://schemas.microsoft.com/office/powerpoint/2010/main" val="3006974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73"/>
            <a:ext cx="8229600" cy="87845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SOM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B529-C66A-1844-B3F2-A56BF9D238DE}" type="slidenum">
              <a:rPr lang="en-US" smtClean="0"/>
              <a:t>3</a:t>
            </a:fld>
            <a:endParaRPr lang="en-US"/>
          </a:p>
        </p:txBody>
      </p:sp>
      <p:pic>
        <p:nvPicPr>
          <p:cNvPr id="8" name="Content Placeholder 3" descr="Screen Shot 2017-05-16 at 12.13.0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62" r="-25662"/>
          <a:stretch>
            <a:fillRect/>
          </a:stretch>
        </p:blipFill>
        <p:spPr>
          <a:xfrm>
            <a:off x="334763" y="964232"/>
            <a:ext cx="8474475" cy="4660635"/>
          </a:xfrm>
        </p:spPr>
      </p:pic>
      <p:sp>
        <p:nvSpPr>
          <p:cNvPr id="3" name="Rectangle 2"/>
          <p:cNvSpPr/>
          <p:nvPr/>
        </p:nvSpPr>
        <p:spPr>
          <a:xfrm>
            <a:off x="1169808" y="5796287"/>
            <a:ext cx="68043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SzPct val="50000"/>
            </a:pPr>
            <a:r>
              <a:rPr lang="en-US" sz="2400" dirty="0" smtClean="0"/>
              <a:t>Just a useful tool to estimate </a:t>
            </a:r>
            <a:r>
              <a:rPr lang="en-US" sz="2400" dirty="0" smtClean="0">
                <a:latin typeface="Symbol" charset="2"/>
                <a:cs typeface="Symbol" charset="2"/>
              </a:rPr>
              <a:t>r</a:t>
            </a:r>
            <a:r>
              <a:rPr lang="en-US" sz="2400" dirty="0" smtClean="0">
                <a:cs typeface="Symbol" charset="2"/>
              </a:rPr>
              <a:t>(C) for a given survey!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1296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C3R2 survey strategy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B529-C66A-1844-B3F2-A56BF9D238DE}" type="slidenum">
              <a:rPr lang="en-US" smtClean="0"/>
              <a:t>4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09046" y="1181100"/>
            <a:ext cx="8525909" cy="3657600"/>
            <a:chOff x="160891" y="1181100"/>
            <a:chExt cx="8525909" cy="3657600"/>
          </a:xfrm>
        </p:grpSpPr>
        <p:pic>
          <p:nvPicPr>
            <p:cNvPr id="6" name="Picture 5" descr="fig1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891" y="1181100"/>
              <a:ext cx="2599660" cy="3657600"/>
            </a:xfrm>
            <a:prstGeom prst="rect">
              <a:avLst/>
            </a:prstGeom>
          </p:spPr>
        </p:pic>
        <p:pic>
          <p:nvPicPr>
            <p:cNvPr id="7" name="Picture 6" descr="fig2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8081" y="1181100"/>
              <a:ext cx="2599660" cy="3657600"/>
            </a:xfrm>
            <a:prstGeom prst="rect">
              <a:avLst/>
            </a:prstGeom>
          </p:spPr>
        </p:pic>
        <p:pic>
          <p:nvPicPr>
            <p:cNvPr id="8" name="Picture 7" descr="fig3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8406" y="1181100"/>
              <a:ext cx="2578394" cy="3657600"/>
            </a:xfrm>
            <a:prstGeom prst="rect">
              <a:avLst/>
            </a:prstGeom>
          </p:spPr>
        </p:pic>
      </p:grp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447800"/>
          </a:xfrm>
        </p:spPr>
        <p:txBody>
          <a:bodyPr>
            <a:normAutofit fontScale="92500" lnSpcReduction="20000"/>
          </a:bodyPr>
          <a:lstStyle/>
          <a:p>
            <a:pPr marL="342900" lvl="1" indent="-342900">
              <a:buSzPct val="50000"/>
              <a:buFont typeface="Wingdings" charset="2"/>
              <a:buChar char="u"/>
            </a:pPr>
            <a:r>
              <a:rPr lang="en-US" sz="2800" dirty="0" smtClean="0"/>
              <a:t>The ingredients of the survey: prior on galaxy properties (left), prior on unfilled parts of color space (center), prior on the occupation density of </a:t>
            </a:r>
            <a:r>
              <a:rPr lang="en-US" sz="2800" dirty="0" smtClean="0"/>
              <a:t>sources </a:t>
            </a:r>
            <a:r>
              <a:rPr lang="en-US" dirty="0">
                <a:latin typeface="Symbol" charset="2"/>
                <a:cs typeface="Symbol" charset="2"/>
              </a:rPr>
              <a:t>r</a:t>
            </a:r>
            <a:r>
              <a:rPr lang="en-US" dirty="0">
                <a:cs typeface="Symbol" charset="2"/>
              </a:rPr>
              <a:t>(C) </a:t>
            </a:r>
            <a:r>
              <a:rPr lang="en-US" sz="2800" dirty="0" smtClean="0"/>
              <a:t>to Euclid depth, (</a:t>
            </a:r>
            <a:r>
              <a:rPr lang="en-US" sz="2800" dirty="0" smtClean="0"/>
              <a:t>right)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44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priorities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0562"/>
            <a:ext cx="8229600" cy="4525963"/>
          </a:xfrm>
        </p:spPr>
        <p:txBody>
          <a:bodyPr/>
          <a:lstStyle/>
          <a:p>
            <a:r>
              <a:rPr lang="en-US" dirty="0" smtClean="0"/>
              <a:t>Weight sources in </a:t>
            </a:r>
            <a:r>
              <a:rPr lang="en-US" dirty="0" err="1" smtClean="0"/>
              <a:t>unsampled</a:t>
            </a:r>
            <a:r>
              <a:rPr lang="en-US" dirty="0" smtClean="0"/>
              <a:t> color cells more heavily</a:t>
            </a:r>
          </a:p>
          <a:p>
            <a:r>
              <a:rPr lang="en-US" dirty="0" smtClean="0"/>
              <a:t>Weight sources with more common colors more heavily</a:t>
            </a:r>
          </a:p>
          <a:p>
            <a:pPr lvl="1"/>
            <a:r>
              <a:rPr lang="en-US" dirty="0" smtClean="0"/>
              <a:t>Also happens automatically</a:t>
            </a:r>
          </a:p>
          <a:p>
            <a:r>
              <a:rPr lang="en-US" dirty="0" smtClean="0"/>
              <a:t> Avoid using “unusual” sources for calibration</a:t>
            </a:r>
          </a:p>
          <a:p>
            <a:r>
              <a:rPr lang="en-US" dirty="0" smtClean="0"/>
              <a:t>High priority for sources with previously failed spectroscopy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B529-C66A-1844-B3F2-A56BF9D238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03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Predicted exposure 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9423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Use simulator (Peter’s talk) to estimate exposure times required with different instruments</a:t>
            </a:r>
          </a:p>
          <a:p>
            <a:r>
              <a:rPr lang="en-US" dirty="0" smtClean="0"/>
              <a:t>Based on predicted SEDs / line strengths from fitting Brown et al. templates to COSMOS data</a:t>
            </a:r>
          </a:p>
          <a:p>
            <a:r>
              <a:rPr lang="en-US" dirty="0" smtClean="0"/>
              <a:t>Require S/N=2 on the continuum near predicted emission line features for SF galaxies, S/N=5 on continuum near absorption features for passives</a:t>
            </a:r>
          </a:p>
          <a:p>
            <a:r>
              <a:rPr lang="en-US" dirty="0" smtClean="0"/>
              <a:t>Estimates used as a first cut in designing masks, before applying C3R2 priorities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B529-C66A-1844-B3F2-A56BF9D238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33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C3R2 progress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B529-C66A-1844-B3F2-A56BF9D238DE}" type="slidenum">
              <a:rPr lang="en-US" smtClean="0"/>
              <a:t>7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155700"/>
            <a:ext cx="8229600" cy="5187950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buSzPct val="50000"/>
              <a:buFont typeface="Wingdings" charset="2"/>
              <a:buChar char="u"/>
            </a:pPr>
            <a:r>
              <a:rPr lang="en-US" sz="2800" dirty="0" smtClean="0"/>
              <a:t> Data release 1 paper </a:t>
            </a:r>
            <a:r>
              <a:rPr lang="en-US" sz="2800" dirty="0" err="1" smtClean="0"/>
              <a:t>ApJ</a:t>
            </a:r>
            <a:r>
              <a:rPr lang="en-US" sz="2800" dirty="0" smtClean="0"/>
              <a:t> accepted and on the  </a:t>
            </a:r>
            <a:r>
              <a:rPr lang="en-US" sz="2800" dirty="0" err="1" smtClean="0"/>
              <a:t>arxiv</a:t>
            </a:r>
            <a:r>
              <a:rPr lang="en-US" sz="2800" dirty="0" smtClean="0"/>
              <a:t>: </a:t>
            </a:r>
            <a:r>
              <a:rPr lang="en-US" dirty="0">
                <a:hlinkClick r:id="rId2"/>
              </a:rPr>
              <a:t>https://arxiv.org/abs/</a:t>
            </a:r>
            <a:r>
              <a:rPr lang="en-US" dirty="0" smtClean="0">
                <a:hlinkClick r:id="rId2"/>
              </a:rPr>
              <a:t>1704.06665</a:t>
            </a:r>
            <a:endParaRPr lang="en-US" sz="2800" dirty="0"/>
          </a:p>
          <a:p>
            <a:pPr marL="514350" indent="-457200">
              <a:spcBef>
                <a:spcPts val="1224"/>
              </a:spcBef>
            </a:pPr>
            <a:r>
              <a:rPr lang="en-US" sz="2800" dirty="0" smtClean="0"/>
              <a:t>DR1 based on 5 Caltech nights in 2016A (PI J. Cohen), 1283 new high-quality redshifts</a:t>
            </a:r>
          </a:p>
          <a:p>
            <a:pPr marL="914400" lvl="1" indent="-457200">
              <a:spcBef>
                <a:spcPts val="1224"/>
              </a:spcBef>
            </a:pPr>
            <a:r>
              <a:rPr lang="en-US" sz="2400" dirty="0" smtClean="0"/>
              <a:t>Additional ~6% of map filled</a:t>
            </a:r>
          </a:p>
          <a:p>
            <a:pPr marL="514350" indent="-457200">
              <a:spcBef>
                <a:spcPts val="1224"/>
              </a:spcBef>
            </a:pPr>
            <a:r>
              <a:rPr lang="en-US" sz="2800" dirty="0" smtClean="0"/>
              <a:t>DR2 will </a:t>
            </a:r>
            <a:r>
              <a:rPr lang="en-US" sz="2800" dirty="0"/>
              <a:t>comprise 2016B/2017A nights:</a:t>
            </a:r>
          </a:p>
          <a:p>
            <a:pPr marL="914400" lvl="1" indent="-457200">
              <a:spcBef>
                <a:spcPts val="1224"/>
              </a:spcBef>
            </a:pPr>
            <a:r>
              <a:rPr lang="en-US" sz="2400" dirty="0"/>
              <a:t>24 </a:t>
            </a:r>
            <a:r>
              <a:rPr lang="en-US" sz="2400" dirty="0" smtClean="0"/>
              <a:t>nights observed, </a:t>
            </a:r>
            <a:r>
              <a:rPr lang="en-US" sz="2400" dirty="0"/>
              <a:t>~14 good </a:t>
            </a:r>
            <a:r>
              <a:rPr lang="en-US" sz="2400" dirty="0" smtClean="0"/>
              <a:t>weather</a:t>
            </a:r>
          </a:p>
          <a:p>
            <a:pPr marL="1314450" lvl="2" indent="-457200">
              <a:spcBef>
                <a:spcPts val="1224"/>
              </a:spcBef>
            </a:pPr>
            <a:r>
              <a:rPr lang="en-US" sz="2000" dirty="0" smtClean="0"/>
              <a:t>Combination of Caltech (PI Cohen), UC (PI </a:t>
            </a:r>
            <a:r>
              <a:rPr lang="en-US" sz="2000" dirty="0" err="1" smtClean="0"/>
              <a:t>Mobasher</a:t>
            </a:r>
            <a:r>
              <a:rPr lang="en-US" sz="2000" dirty="0" smtClean="0"/>
              <a:t>), NASA (PI Stern) and U. Hawaii (PI Sanders) time</a:t>
            </a:r>
          </a:p>
          <a:p>
            <a:pPr marL="1314450" lvl="2" indent="-457200">
              <a:spcBef>
                <a:spcPts val="1224"/>
              </a:spcBef>
            </a:pPr>
            <a:r>
              <a:rPr lang="en-US" sz="2000" dirty="0" smtClean="0"/>
              <a:t>17 DEIMOS, 5 LRIS, 2 MOSFIRE</a:t>
            </a:r>
            <a:endParaRPr lang="en-US" sz="2000" dirty="0"/>
          </a:p>
          <a:p>
            <a:pPr marL="914400" lvl="1" indent="-457200">
              <a:spcBef>
                <a:spcPts val="1224"/>
              </a:spcBef>
            </a:pPr>
            <a:r>
              <a:rPr lang="en-US" sz="2400" dirty="0" smtClean="0"/>
              <a:t>Anticipate </a:t>
            </a:r>
            <a:r>
              <a:rPr lang="en-US" sz="2400" dirty="0"/>
              <a:t>~2500 new high quality redshifts</a:t>
            </a:r>
          </a:p>
          <a:p>
            <a:pPr marL="914400" lvl="1" indent="-457200">
              <a:spcBef>
                <a:spcPts val="1224"/>
              </a:spcBef>
            </a:pPr>
            <a:r>
              <a:rPr lang="en-US" sz="2400" dirty="0"/>
              <a:t>Trying harder masks </a:t>
            </a:r>
            <a:r>
              <a:rPr lang="en-US" sz="2400" dirty="0" smtClean="0"/>
              <a:t>in comparison with 2016A</a:t>
            </a:r>
            <a:endParaRPr lang="en-US" sz="2400" dirty="0"/>
          </a:p>
          <a:p>
            <a:pPr marL="57150" indent="0">
              <a:spcBef>
                <a:spcPts val="1224"/>
              </a:spcBef>
              <a:buNone/>
            </a:pPr>
            <a:endParaRPr lang="en-US" sz="3000" dirty="0" smtClean="0">
              <a:solidFill>
                <a:srgbClr val="000000"/>
              </a:solidFill>
              <a:cs typeface="Symbol" charset="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68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B529-C66A-1844-B3F2-A56BF9D238DE}" type="slidenum">
              <a:rPr lang="en-US" smtClean="0"/>
              <a:t>8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73073"/>
            <a:ext cx="8229600" cy="878459"/>
          </a:xfrm>
        </p:spPr>
        <p:txBody>
          <a:bodyPr/>
          <a:lstStyle/>
          <a:p>
            <a:r>
              <a:rPr lang="en-US" dirty="0" smtClean="0"/>
              <a:t>C3R2 VLT Larg</a:t>
            </a:r>
            <a:r>
              <a:rPr lang="en-US" dirty="0" smtClean="0"/>
              <a:t>e Program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2672"/>
            <a:ext cx="9144000" cy="567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5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DR1 spec-z sample properties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B529-C66A-1844-B3F2-A56BF9D238DE}" type="slidenum">
              <a:rPr lang="en-US" smtClean="0"/>
              <a:t>9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57200" y="1207505"/>
            <a:ext cx="8229600" cy="3950208"/>
            <a:chOff x="457200" y="1210733"/>
            <a:chExt cx="8229600" cy="3950208"/>
          </a:xfrm>
        </p:grpSpPr>
        <p:pic>
          <p:nvPicPr>
            <p:cNvPr id="6" name="Picture 5" descr="fig6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210733"/>
              <a:ext cx="4259043" cy="3950208"/>
            </a:xfrm>
            <a:prstGeom prst="rect">
              <a:avLst/>
            </a:prstGeom>
          </p:spPr>
        </p:pic>
        <p:pic>
          <p:nvPicPr>
            <p:cNvPr id="7" name="Picture 6" descr="fig7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1238" y="1210733"/>
              <a:ext cx="4255562" cy="39469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4062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36655</TotalTime>
  <Words>847</Words>
  <Application>Microsoft Macintosh PowerPoint</Application>
  <PresentationFormat>On-screen Show (4:3)</PresentationFormat>
  <Paragraphs>96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The Complete Calibration of the Color-Redshift Relation (C3R2) Survey </vt:lpstr>
      <vt:lpstr>High-level motivation</vt:lpstr>
      <vt:lpstr>The SOM</vt:lpstr>
      <vt:lpstr>C3R2 survey strategy</vt:lpstr>
      <vt:lpstr>Target priorities </vt:lpstr>
      <vt:lpstr>Predicted exposure times</vt:lpstr>
      <vt:lpstr>C3R2 progress</vt:lpstr>
      <vt:lpstr>C3R2 VLT Large Program</vt:lpstr>
      <vt:lpstr>DR1 spec-z sample properties</vt:lpstr>
      <vt:lpstr>Sample spectra from DR1</vt:lpstr>
      <vt:lpstr>Photo-z results</vt:lpstr>
      <vt:lpstr>Color coverage progress in DR1</vt:lpstr>
      <vt:lpstr>Performace </vt:lpstr>
      <vt:lpstr>Conclusions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link between N/O ratio and stellar mass explains strong line ratio evolution</dc:title>
  <dc:creator>Dan Masters</dc:creator>
  <cp:lastModifiedBy>Dan Masters</cp:lastModifiedBy>
  <cp:revision>3004</cp:revision>
  <dcterms:created xsi:type="dcterms:W3CDTF">2016-06-13T20:47:17Z</dcterms:created>
  <dcterms:modified xsi:type="dcterms:W3CDTF">2017-05-19T04:49:44Z</dcterms:modified>
</cp:coreProperties>
</file>